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  <p:sldId id="279" r:id="rId27"/>
    <p:sldId id="280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6"/>
    <a:srgbClr val="CCCCFF"/>
    <a:srgbClr val="3399FF"/>
    <a:srgbClr val="B3D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7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67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79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4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2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2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2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0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17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5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1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9577A-8FEF-46E4-9CC4-2550678EAD4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045A4-33A6-45D6-B9D7-4C505B9BE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0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87" y="4053254"/>
            <a:ext cx="2838596" cy="28385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4696" y="3865326"/>
            <a:ext cx="4365772" cy="31773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859783"/>
            <a:ext cx="9144000" cy="2479675"/>
          </a:xfrm>
        </p:spPr>
        <p:txBody>
          <a:bodyPr>
            <a:normAutofit fontScale="90000"/>
          </a:bodyPr>
          <a:lstStyle/>
          <a:p>
            <a:r>
              <a:rPr lang="ru-RU" dirty="0"/>
              <a:t>Введение в статистику. Типы распределений данных.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0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64931" y="1343024"/>
            <a:ext cx="10462846" cy="49244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906"/>
          </a:xfrm>
        </p:spPr>
        <p:txBody>
          <a:bodyPr/>
          <a:lstStyle/>
          <a:p>
            <a:r>
              <a:rPr lang="ru-RU" dirty="0" smtClean="0"/>
              <a:t>Мода 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8582"/>
            <a:ext cx="10515600" cy="494793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Мода </a:t>
            </a:r>
            <a:r>
              <a:rPr lang="ru-RU" dirty="0"/>
              <a:t>– самое вероятное значение случайной </a:t>
            </a:r>
            <a:r>
              <a:rPr lang="ru-RU" dirty="0" smtClean="0"/>
              <a:t>величины.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5" y="3381375"/>
            <a:ext cx="2506132" cy="14097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91" y="3386881"/>
            <a:ext cx="2506132" cy="14097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61" y="3181350"/>
            <a:ext cx="1512659" cy="271938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709" y="3181350"/>
            <a:ext cx="1512659" cy="271938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97" y="3912547"/>
            <a:ext cx="1778000" cy="10001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59" y="3892384"/>
            <a:ext cx="1778000" cy="10001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67" y="3902465"/>
            <a:ext cx="1778000" cy="10001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95356" y="4990819"/>
            <a:ext cx="18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Частота моды = 3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6348978" y="34182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Мода</a:t>
            </a:r>
            <a:endParaRPr lang="ru-RU" dirty="0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4554877" y="5006501"/>
            <a:ext cx="2013684" cy="6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6887996" y="3797690"/>
            <a:ext cx="1" cy="99338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87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64931" y="1337187"/>
            <a:ext cx="10462846" cy="499693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2062"/>
          </a:xfrm>
        </p:spPr>
        <p:txBody>
          <a:bodyPr/>
          <a:lstStyle/>
          <a:p>
            <a:r>
              <a:rPr lang="ru-RU" dirty="0" smtClean="0"/>
              <a:t>Среднее </a:t>
            </a:r>
            <a:r>
              <a:rPr lang="ru-RU" dirty="0"/>
              <a:t>арифметическое значение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37188"/>
            <a:ext cx="10515600" cy="483977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Среднее </a:t>
            </a:r>
            <a:r>
              <a:rPr lang="ru-RU" dirty="0"/>
              <a:t>арифметическое значение – сумма деленная на количество значений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399070"/>
            <a:ext cx="3381375" cy="19020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5" y="2675295"/>
            <a:ext cx="3381375" cy="19020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3604576"/>
            <a:ext cx="3381375" cy="1902023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spect="1"/>
          </p:cNvSpPr>
          <p:nvPr/>
        </p:nvSpPr>
        <p:spPr>
          <a:xfrm>
            <a:off x="6257925" y="3192759"/>
            <a:ext cx="252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 smtClean="0"/>
              <a:t>/3</a:t>
            </a:r>
            <a:endParaRPr lang="ru-RU" sz="9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917424" y="5671663"/>
            <a:ext cx="199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Среднее значение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75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64931" y="1238865"/>
            <a:ext cx="10462846" cy="50000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39"/>
          </a:xfrm>
        </p:spPr>
        <p:txBody>
          <a:bodyPr/>
          <a:lstStyle/>
          <a:p>
            <a:r>
              <a:rPr lang="ru-RU" dirty="0" smtClean="0"/>
              <a:t>Дисперсия 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38865"/>
            <a:ext cx="10515600" cy="511277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dirty="0"/>
              <a:t>Д</a:t>
            </a:r>
            <a:r>
              <a:rPr lang="ru-RU" dirty="0" smtClean="0"/>
              <a:t>исперсия </a:t>
            </a:r>
            <a:r>
              <a:rPr lang="ru-RU" dirty="0"/>
              <a:t>характеризует разброс случайной величины вокруг ее математического </a:t>
            </a:r>
            <a:r>
              <a:rPr lang="ru-RU" dirty="0" smtClean="0"/>
              <a:t>ожидания.</a:t>
            </a:r>
          </a:p>
          <a:p>
            <a:pPr marL="0" lvl="0" indent="0">
              <a:buNone/>
            </a:pPr>
            <a:endParaRPr lang="ru-RU" dirty="0"/>
          </a:p>
          <a:p>
            <a:pPr marL="0" lvl="0" indent="0">
              <a:buNone/>
            </a:pPr>
            <a:endParaRPr lang="ru-RU" dirty="0" smtClean="0"/>
          </a:p>
          <a:p>
            <a:pPr marL="0" lvl="0" indent="0">
              <a:buNone/>
            </a:pPr>
            <a:endParaRPr lang="ru-RU" dirty="0"/>
          </a:p>
          <a:p>
            <a:pPr marL="0" lvl="0" indent="0">
              <a:buNone/>
            </a:pPr>
            <a:endParaRPr lang="ru-RU" dirty="0" smtClean="0"/>
          </a:p>
          <a:p>
            <a:pPr marL="0" lvl="0" indent="0">
              <a:buNone/>
            </a:pPr>
            <a:endParaRPr lang="ru-RU" dirty="0"/>
          </a:p>
          <a:p>
            <a:pPr marL="0" lvl="0" indent="0">
              <a:buNone/>
            </a:pPr>
            <a:endParaRPr lang="ru-RU" dirty="0" smtClean="0"/>
          </a:p>
          <a:p>
            <a:pPr marL="0" lvl="0" indent="0">
              <a:buNone/>
            </a:pPr>
            <a:endParaRPr lang="ru-RU" dirty="0" smtClean="0"/>
          </a:p>
          <a:p>
            <a:pPr marL="0" lvl="0" indent="0">
              <a:buNone/>
            </a:pPr>
            <a:r>
              <a:rPr lang="ru-RU" dirty="0" smtClean="0"/>
              <a:t>Дисперсия - </a:t>
            </a:r>
            <a:r>
              <a:rPr lang="ru-RU" dirty="0"/>
              <a:t>средне отклонений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5" y="962025"/>
            <a:ext cx="3319184" cy="59007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05" y="2372716"/>
            <a:ext cx="2358695" cy="41932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1" y="1898292"/>
            <a:ext cx="1151930" cy="2047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7067" y="5179148"/>
            <a:ext cx="16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Средний котик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888594" y="5179148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Барсик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049456" y="3369538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Отклонение</a:t>
            </a:r>
            <a:endParaRPr lang="ru-RU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4837793" y="2847975"/>
            <a:ext cx="2065126" cy="587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4738734" y="2872845"/>
            <a:ext cx="0" cy="6813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64931" y="1219200"/>
            <a:ext cx="10462846" cy="5105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ru-RU" dirty="0" smtClean="0"/>
              <a:t>Интерквантильный </a:t>
            </a:r>
            <a:r>
              <a:rPr lang="ru-RU" dirty="0"/>
              <a:t>размах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pPr marL="0" lvl="0" indent="0">
              <a:buNone/>
            </a:pPr>
            <a:r>
              <a:rPr lang="ru-RU" dirty="0" smtClean="0"/>
              <a:t>Интерквантильный </a:t>
            </a:r>
            <a:r>
              <a:rPr lang="ru-RU" dirty="0"/>
              <a:t>размах – разность между первым и третьим </a:t>
            </a:r>
            <a:r>
              <a:rPr lang="ru-RU" dirty="0" smtClean="0"/>
              <a:t>квантилем, то </a:t>
            </a:r>
            <a:r>
              <a:rPr lang="ru-RU" dirty="0"/>
              <a:t>есть 50% наших данных, выборка который в целом характеризует наши данные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41226" y="2548715"/>
            <a:ext cx="5509547" cy="36282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1" y="5054615"/>
            <a:ext cx="3206017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8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64931" y="1690687"/>
            <a:ext cx="10462846" cy="45862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99" y="365125"/>
            <a:ext cx="11297265" cy="1325563"/>
          </a:xfrm>
        </p:spPr>
        <p:txBody>
          <a:bodyPr/>
          <a:lstStyle/>
          <a:p>
            <a:r>
              <a:rPr lang="ru-RU" dirty="0"/>
              <a:t>Что такое качественные и количественные данные?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4930" y="1816100"/>
            <a:ext cx="1046284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Если кратко, то количественные данные обеспечивают числа для общего представления о той или иной ситуации, связанной с продукцией, услугой, уровнем обслуживания и т. д. А качественные данные эти общие моменты уточняют — делают более развернутыми и подробными.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Категориальные. Это данные с ограниченным числом уникальных значений или категорий (например, пол или религия). Категориальные переменные могут быть текстовыми или числовыми, в которых категории закодированы числовыми кодами (например, 0 = Женский, а 1 = Мужской). Также эти данные называются качественными данными.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Категориальные переменные могут быть либо номинальные, либо порядковые</a:t>
            </a:r>
            <a:endParaRPr lang="en-US" dirty="0"/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3366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64931" y="983225"/>
            <a:ext cx="10462846" cy="521754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0784"/>
          </a:xfrm>
        </p:spPr>
        <p:txBody>
          <a:bodyPr>
            <a:normAutofit fontScale="90000"/>
          </a:bodyPr>
          <a:lstStyle/>
          <a:p>
            <a:r>
              <a:rPr lang="ru-RU" dirty="0"/>
              <a:t>Категориальные переменные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92776"/>
            <a:ext cx="10515600" cy="51937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Категориальные переменные определяют категории в диаграмме, обычно, чтобы показать на графике отдельные графические элементы или группы элементов. Количественные переменные часто подытоживаются внутри категорий категориальных переменных</a:t>
            </a:r>
            <a:r>
              <a:rPr lang="ru-RU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 примеру, на диаграмме с переменной дохода по категориям пола будет представлено среднее значение дохода для мужчин и среднее значение дохода для женщин. Исходные значения количественных переменных могут быть представлены при помощи диаграммы рассеяния. Например, диаграмма рассеяния может для каждого наблюдения показывать зарплату в настоящее время и зарплату при приеме на работу. Категориальную переменную можно использовать для группировки наблюдений по полу.</a:t>
            </a:r>
            <a:endParaRPr lang="en-US" dirty="0"/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0" y="5292351"/>
            <a:ext cx="2783376" cy="15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64931" y="1327355"/>
            <a:ext cx="10462846" cy="45971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417"/>
          </a:xfrm>
        </p:spPr>
        <p:txBody>
          <a:bodyPr/>
          <a:lstStyle/>
          <a:p>
            <a:r>
              <a:rPr lang="ru-RU" dirty="0"/>
              <a:t>Шкала измерения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27355"/>
            <a:ext cx="10515600" cy="48496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Шкала измерения в статистике — это способ представления переменных (признаков, атрибутов) и их группировки в различные категории. Она определяет характер значений, присвоенных переменным в наборе данных.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Шкала измерения используется для определения и описания переменных в наборах данных. Она определяет методы, которые могут быть использованы для их анализа. В зависимости от типа анализируемых данных определяется тип шкалы измерения. Выделяют 4 основных вида шкал: номинальная, порядковая, интервальная и шкала отношений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Шкалы измерения используются для представления как качественных, так и количественных данных. Номинальная и порядковая шкалы используются для измерения качественных данных, в то время как интервальная и шкала отношений используются для измерения количественных.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3366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64931" y="1848465"/>
            <a:ext cx="10462846" cy="43284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2618" y="365125"/>
            <a:ext cx="11336595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Основными свойствами шкал измерений являются:</a:t>
            </a:r>
            <a:endParaRPr lang="en-US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4931" y="1848465"/>
            <a:ext cx="10462846" cy="4328498"/>
          </a:xfrm>
        </p:spPr>
        <p:txBody>
          <a:bodyPr/>
          <a:lstStyle/>
          <a:p>
            <a:r>
              <a:rPr lang="ru-RU" dirty="0" err="1" smtClean="0"/>
              <a:t>Идентифицируемость</a:t>
            </a:r>
            <a:r>
              <a:rPr lang="en-US" dirty="0" smtClean="0"/>
              <a:t> </a:t>
            </a:r>
            <a:r>
              <a:rPr lang="ru-RU" dirty="0"/>
              <a:t>— возможность присвоения числовых значений каждой переменной в наборе данных.</a:t>
            </a:r>
            <a:endParaRPr lang="en-US" dirty="0" smtClean="0"/>
          </a:p>
          <a:p>
            <a:r>
              <a:rPr lang="ru-RU" dirty="0"/>
              <a:t>Величина (магнитуда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/>
              <a:t>—</a:t>
            </a:r>
            <a:r>
              <a:rPr lang="en-US" dirty="0" smtClean="0"/>
              <a:t> </a:t>
            </a:r>
            <a:r>
              <a:rPr lang="ru-RU" dirty="0" smtClean="0"/>
              <a:t>это </a:t>
            </a:r>
            <a:r>
              <a:rPr lang="ru-RU" dirty="0"/>
              <a:t>размерность шкалы измерения, где значения могут быть упорядочены от наименьшего к наибольшему. </a:t>
            </a:r>
            <a:endParaRPr lang="en-US" dirty="0" smtClean="0"/>
          </a:p>
          <a:p>
            <a:r>
              <a:rPr lang="ru-RU" dirty="0"/>
              <a:t>Равенство </a:t>
            </a:r>
            <a:r>
              <a:rPr lang="ru-RU" dirty="0" smtClean="0"/>
              <a:t>интервалов</a:t>
            </a:r>
            <a:r>
              <a:rPr lang="ru-RU" dirty="0"/>
              <a:t> —</a:t>
            </a:r>
            <a:r>
              <a:rPr lang="en-US" dirty="0" smtClean="0"/>
              <a:t> </a:t>
            </a:r>
            <a:r>
              <a:rPr lang="ru-RU" dirty="0" smtClean="0"/>
              <a:t>означают</a:t>
            </a:r>
            <a:r>
              <a:rPr lang="ru-RU" dirty="0"/>
              <a:t>, что шкала имеет стандартизированный порядок, т.е. разность между двумя любыми соседними уровнями шкалы одинакова. </a:t>
            </a:r>
            <a:endParaRPr lang="en-US" dirty="0" smtClean="0"/>
          </a:p>
          <a:p>
            <a:r>
              <a:rPr lang="ru-RU" dirty="0"/>
              <a:t>Абсолютный </a:t>
            </a:r>
            <a:r>
              <a:rPr lang="ru-RU" dirty="0" smtClean="0"/>
              <a:t>ноль</a:t>
            </a:r>
            <a:r>
              <a:rPr lang="en-US" dirty="0" smtClean="0"/>
              <a:t> </a:t>
            </a:r>
            <a:r>
              <a:rPr lang="ru-RU" dirty="0"/>
              <a:t>—</a:t>
            </a:r>
            <a:r>
              <a:rPr lang="en-US" dirty="0" smtClean="0"/>
              <a:t> </a:t>
            </a:r>
            <a:r>
              <a:rPr lang="ru-RU" dirty="0"/>
              <a:t>естественное и однозначное присутствие нулевой точки, изменение которой невозможно.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1" y="5211983"/>
            <a:ext cx="2926251" cy="16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5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64931" y="1690688"/>
            <a:ext cx="10462846" cy="3901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измерения </a:t>
            </a:r>
            <a:r>
              <a:rPr lang="ru-RU" dirty="0" smtClean="0"/>
              <a:t>переменных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Номинальная шкала (категориальная, наименований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Порядковая шкала (ординальная, ранговая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Интервальная шкала (разностей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Шкала отношений (абсолютная)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3366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64931" y="1229032"/>
            <a:ext cx="10462846" cy="436287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3907"/>
          </a:xfrm>
        </p:spPr>
        <p:txBody>
          <a:bodyPr/>
          <a:lstStyle/>
          <a:p>
            <a:r>
              <a:rPr lang="ru-RU" dirty="0"/>
              <a:t>Номинальная шкала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Номинальная шкала (категориальная, наименований) — это шкала измерения, которая используется для идентификации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Например, если измерить атрибут «Товар» в номинальной шкале, то она будет выглядеть так: 1 — мороженное; 2 — соки; 4 — выпечка. При этом значения шкалы не определяют какого-либо приоритета между товарами, а просто идентифицируют их. Очевидно, что такая шкала может использоваться только для самого просто анализа.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1" y="5054615"/>
            <a:ext cx="3206017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ru-RU" dirty="0" smtClean="0"/>
              <a:t>Введение в статистику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64931" y="2423502"/>
            <a:ext cx="10462846" cy="31684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423502"/>
            <a:ext cx="10515600" cy="3397006"/>
          </a:xfrm>
        </p:spPr>
        <p:txBody>
          <a:bodyPr>
            <a:normAutofit/>
          </a:bodyPr>
          <a:lstStyle/>
          <a:p>
            <a:r>
              <a:rPr lang="ru-RU" dirty="0"/>
              <a:t>Статистика — </a:t>
            </a:r>
            <a:r>
              <a:rPr lang="ru-RU" dirty="0"/>
              <a:t>это математическая наука о сборе, анализе, интерпретации и представлении данных. </a:t>
            </a:r>
            <a:r>
              <a:rPr lang="ru-RU" dirty="0"/>
              <a:t>Знания в этой области позволяют использовать подходящие методы сбора и анализа данных, а также эффективно представлять результаты такого анализа. Статистика играет ключевую роль в научных открытиях, принятии решений и составлении прогнозов, основанных на данных. Она позволяет гораздо глубже разобраться в объекте исследования.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1" y="5054615"/>
            <a:ext cx="3206017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64931" y="1297858"/>
            <a:ext cx="10462846" cy="42940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733"/>
          </a:xfrm>
        </p:spPr>
        <p:txBody>
          <a:bodyPr/>
          <a:lstStyle/>
          <a:p>
            <a:r>
              <a:rPr lang="ru-RU" dirty="0"/>
              <a:t>Порядковая шкала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97858"/>
            <a:ext cx="10515600" cy="487910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Порядковая шкала (ординальная, ранговая) — предполагает ранжирование (упорядочивание) значений переменной в зависимости от масштабирования. Атрибуты в порядковой шкале обычно располагаются в порядке возрастания или убывания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Например, компания-разработчик ПО может провести опрос пользователей для оценки нового приложения в шкале: «Отлично», «Очень хорошо», «Хорошо», «Плохо», «Очень плохо». Атрибуты в этом примере перечислены в порядке убывания.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3366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5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64931" y="1160206"/>
            <a:ext cx="10462846" cy="44317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ru-RU" dirty="0"/>
              <a:t>Интервальная шкала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60206"/>
            <a:ext cx="10515600" cy="501675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Интервальная шкала (разностей) — это шкала, в которой уровни упорядочены, а интервалы между ними </a:t>
            </a:r>
            <a:r>
              <a:rPr lang="ru-RU" dirty="0" smtClean="0"/>
              <a:t>равны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Её </a:t>
            </a:r>
            <a:r>
              <a:rPr lang="ru-RU" dirty="0"/>
              <a:t>можно рассматривать как расширение порядковой шкалы. Основным отличием является свойство равных интервалов. Интервальная шкала не только позволяет однозначно определить, какое значение больше (меньше), но и на сколько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ru-RU" dirty="0" smtClean="0"/>
              <a:t>Интервальную </a:t>
            </a:r>
            <a:r>
              <a:rPr lang="ru-RU" dirty="0"/>
              <a:t>шкалу можно использовать при расчете среднего значения, медианы, моды, стандартного отклонения и других статистик.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1" y="5054615"/>
            <a:ext cx="3206017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64931" y="1356852"/>
            <a:ext cx="10462846" cy="375807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081"/>
          </a:xfrm>
        </p:spPr>
        <p:txBody>
          <a:bodyPr/>
          <a:lstStyle/>
          <a:p>
            <a:r>
              <a:rPr lang="ru-RU" dirty="0"/>
              <a:t>Шкала отношений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Шкала отношений (абсолютная) является «наивысшим» уровнем представления данных. Она может рассматриваться как расширение интервальной шкалы, и, следовательно, удовлетворяет четырем свойствам шкалы измерения: </a:t>
            </a:r>
            <a:r>
              <a:rPr lang="ru-RU" dirty="0" err="1"/>
              <a:t>идентифицируемостью</a:t>
            </a:r>
            <a:r>
              <a:rPr lang="ru-RU" dirty="0"/>
              <a:t>, величиной, </a:t>
            </a:r>
            <a:r>
              <a:rPr lang="ru-RU" dirty="0" err="1"/>
              <a:t>равноинтервальностью</a:t>
            </a:r>
            <a:r>
              <a:rPr lang="ru-RU" dirty="0"/>
              <a:t> и наличием абсолютного нуля. Примерами шкал отношения являются длина, вес, время и т. д. В исследованиях рынка примерами шкалы отношений являются цена, количество клиентов, суммы продаж и т. д.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3366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64931" y="1120877"/>
            <a:ext cx="10462846" cy="51544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7430"/>
          </a:xfrm>
        </p:spPr>
        <p:txBody>
          <a:bodyPr>
            <a:noAutofit/>
          </a:bodyPr>
          <a:lstStyle/>
          <a:p>
            <a:r>
              <a:rPr lang="ru-RU" dirty="0"/>
              <a:t>Типы распределений </a:t>
            </a:r>
            <a:r>
              <a:rPr lang="ru-RU" dirty="0" smtClean="0"/>
              <a:t>данных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20877"/>
            <a:ext cx="10515600" cy="5056086"/>
          </a:xfrm>
        </p:spPr>
        <p:txBody>
          <a:bodyPr>
            <a:normAutofit/>
          </a:bodyPr>
          <a:lstStyle/>
          <a:p>
            <a:r>
              <a:rPr lang="ru-RU" dirty="0"/>
              <a:t>Нормальное распределение -  это когда значения случайной величины будут сгруппированы вокруг среднего значения, и чем дальше от среднего значения, тем меньше вероятность того, что такое значение появится</a:t>
            </a:r>
            <a:r>
              <a:rPr lang="ru-RU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miro.medium.com/v2/1*vu4vJyYWBaLJkvFk9B2Qu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619" y="3081337"/>
            <a:ext cx="442912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1" y="5054615"/>
            <a:ext cx="3206017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764931" y="1170039"/>
            <a:ext cx="10462846" cy="4859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914"/>
          </a:xfrm>
        </p:spPr>
        <p:txBody>
          <a:bodyPr/>
          <a:lstStyle/>
          <a:p>
            <a:r>
              <a:rPr lang="ru-RU" dirty="0"/>
              <a:t>Типы распределений данных</a:t>
            </a:r>
            <a:r>
              <a:rPr lang="en-US" dirty="0"/>
              <a:t>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70040"/>
            <a:ext cx="10515600" cy="5006923"/>
          </a:xfrm>
        </p:spPr>
        <p:txBody>
          <a:bodyPr/>
          <a:lstStyle/>
          <a:p>
            <a:r>
              <a:rPr lang="ru-RU" dirty="0"/>
              <a:t>Биномиальное распределение — это распределение вероятностей в последовательности экспериментов, где эксперимент даёт двоичный результат. При этом результаты независимы друг от </a:t>
            </a:r>
            <a:r>
              <a:rPr lang="ru-RU" dirty="0" smtClean="0"/>
              <a:t>друга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6" name="AutoShape 6" descr="https://miro.medium.com/v2/1*jT6piEVEbI4SuNx__v8TtQ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Биномиальное распределение. Если десять раз подбросить монетку… | by  Novikov Ivan | NOP::Nuances of Programming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43" y="3057832"/>
            <a:ext cx="5576631" cy="278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3366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64931" y="1096445"/>
            <a:ext cx="10462846" cy="51805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088"/>
          </a:xfrm>
        </p:spPr>
        <p:txBody>
          <a:bodyPr/>
          <a:lstStyle/>
          <a:p>
            <a:r>
              <a:rPr lang="ru-RU" dirty="0"/>
              <a:t>Типы распределений данных</a:t>
            </a:r>
            <a:r>
              <a:rPr lang="en-US" dirty="0"/>
              <a:t>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01214"/>
            <a:ext cx="10515600" cy="5075749"/>
          </a:xfrm>
        </p:spPr>
        <p:txBody>
          <a:bodyPr/>
          <a:lstStyle/>
          <a:p>
            <a:r>
              <a:rPr lang="ru-RU" dirty="0"/>
              <a:t>Равномерное распределение характеризуется наличием постоянной прямой вероятности значения на определенном интервале, а также оно связано с событиями, которые в равной степени вероятны.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https://miro.medium.com/v2/1*wm-9A3RQtxJ0ExO_5mTq9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87010"/>
            <a:ext cx="4892722" cy="303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38200" y="2987010"/>
            <a:ext cx="5021826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2800" dirty="0"/>
              <a:t>На данной диаграмме мы не получим результат ниже 0,0 и выше 1,0. Но в пределах данного диапазона есть прямая, так как существует постоянная вероятность того, что какое-нибудь значение попадет в заданный диапазон.</a:t>
            </a:r>
            <a:endParaRPr lang="en-US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1" y="5286375"/>
            <a:ext cx="2793999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64931" y="1209368"/>
            <a:ext cx="10462846" cy="424845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243"/>
          </a:xfrm>
        </p:spPr>
        <p:txBody>
          <a:bodyPr/>
          <a:lstStyle/>
          <a:p>
            <a:r>
              <a:rPr lang="ru-RU" dirty="0"/>
              <a:t>Типы распределений данных</a:t>
            </a:r>
            <a:r>
              <a:rPr lang="en-US" dirty="0"/>
              <a:t>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09368"/>
            <a:ext cx="10515600" cy="4967595"/>
          </a:xfrm>
        </p:spPr>
        <p:txBody>
          <a:bodyPr>
            <a:normAutofit/>
          </a:bodyPr>
          <a:lstStyle/>
          <a:p>
            <a:r>
              <a:rPr lang="ru-RU" dirty="0" smtClean="0"/>
              <a:t>Распределение </a:t>
            </a:r>
            <a:r>
              <a:rPr lang="ru-RU" dirty="0"/>
              <a:t>Пуассона – это распределение количества: количества раз того, как что-то произойдёт. Оно </a:t>
            </a:r>
            <a:r>
              <a:rPr lang="ru-RU" dirty="0" err="1"/>
              <a:t>параметризуется</a:t>
            </a:r>
            <a:r>
              <a:rPr lang="ru-RU" dirty="0"/>
              <a:t> не вероятностью p и количеством испытаний n, но средней интенсивностью λ, что, в аналогии с биномиальным, просто постоянное значение </a:t>
            </a:r>
            <a:r>
              <a:rPr lang="ru-RU" dirty="0" err="1"/>
              <a:t>np</a:t>
            </a:r>
            <a:r>
              <a:rPr lang="ru-RU" dirty="0"/>
              <a:t>. Распределение Пуассона – то, о чём надо вспоминать, когда идёт речь о подсчёте событий за определённое время при постоянной заданной </a:t>
            </a:r>
            <a:r>
              <a:rPr lang="ru-RU" dirty="0" smtClean="0"/>
              <a:t>интенсивности.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Когда есть что-то, типа прихода пакетов на роутер или появления покупателей в магазине или что-то, ожидающее в очереди – думайте «Пуассон»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3366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64931" y="1071715"/>
            <a:ext cx="10462846" cy="558625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590"/>
          </a:xfrm>
        </p:spPr>
        <p:txBody>
          <a:bodyPr>
            <a:noAutofit/>
          </a:bodyPr>
          <a:lstStyle/>
          <a:p>
            <a:r>
              <a:rPr lang="ru-RU" dirty="0"/>
              <a:t>Типы распределений данных</a:t>
            </a:r>
            <a:r>
              <a:rPr lang="en-US" dirty="0"/>
              <a:t>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71716"/>
            <a:ext cx="10515600" cy="5105247"/>
          </a:xfrm>
        </p:spPr>
        <p:txBody>
          <a:bodyPr/>
          <a:lstStyle/>
          <a:p>
            <a:r>
              <a:rPr lang="ru-RU" dirty="0"/>
              <a:t>t-Распределение Стьюдента – это основа t-теста, который многие </a:t>
            </a:r>
            <a:r>
              <a:rPr lang="ru-RU" dirty="0" err="1"/>
              <a:t>нестатистики</a:t>
            </a:r>
            <a:r>
              <a:rPr lang="ru-RU" dirty="0"/>
              <a:t> изучают в других областях. Оно используется для предположений о среднем нормального распределения и так же стремится к нормальному распределению с увеличением своего параметра. Отличительная особенность t-распределения – его хвосты, которые толще, чем у нормального распределения.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Распределение Стьюдента (t-распределение). Распределения математической  статистики в EXCEL. Примеры и описа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517" y="3624339"/>
            <a:ext cx="4107495" cy="287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1" y="5054615"/>
            <a:ext cx="3206017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3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64931" y="1140541"/>
            <a:ext cx="10462846" cy="48506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417"/>
          </a:xfrm>
        </p:spPr>
        <p:txBody>
          <a:bodyPr/>
          <a:lstStyle/>
          <a:p>
            <a:r>
              <a:rPr lang="ru-RU" dirty="0"/>
              <a:t>Типы распределений данных</a:t>
            </a:r>
            <a:r>
              <a:rPr lang="en-US" dirty="0"/>
              <a:t>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40542"/>
            <a:ext cx="10515600" cy="5036421"/>
          </a:xfrm>
        </p:spPr>
        <p:txBody>
          <a:bodyPr>
            <a:normAutofit fontScale="92500"/>
          </a:bodyPr>
          <a:lstStyle/>
          <a:p>
            <a:r>
              <a:rPr lang="ru-RU" dirty="0"/>
              <a:t>Р</a:t>
            </a:r>
            <a:r>
              <a:rPr lang="ru-RU" dirty="0" smtClean="0"/>
              <a:t>аспределение </a:t>
            </a:r>
            <a:r>
              <a:rPr lang="ru-RU" dirty="0"/>
              <a:t>хи-квадрат – распределение сумм квадратов нормально-распределенных величин. На этом распределении построен тест хи-квадрат, который сам основан на сумме квадратов разниц, которые должны быть нормально распределены.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Распределение χ 2 (хи-квадрат) используется для оценки следующих проблем</a:t>
            </a:r>
            <a:r>
              <a:rPr lang="ru-RU" dirty="0" smtClean="0"/>
              <a:t>:</a:t>
            </a:r>
          </a:p>
          <a:p>
            <a:r>
              <a:rPr lang="ru-RU" dirty="0" smtClean="0"/>
              <a:t>    Подходит </a:t>
            </a:r>
            <a:r>
              <a:rPr lang="ru-RU" dirty="0"/>
              <a:t>ли набор данных определенному виду распределения</a:t>
            </a:r>
            <a:endParaRPr lang="en-US" dirty="0"/>
          </a:p>
          <a:p>
            <a:r>
              <a:rPr lang="ru-RU" dirty="0"/>
              <a:t>    Одинаковы ли распределения двух совокупностей</a:t>
            </a:r>
            <a:endParaRPr lang="en-US" dirty="0"/>
          </a:p>
          <a:p>
            <a:r>
              <a:rPr lang="ru-RU" dirty="0"/>
              <a:t>    Независимы ли друг от друга два события</a:t>
            </a:r>
            <a:endParaRPr lang="en-US" dirty="0"/>
          </a:p>
          <a:p>
            <a:r>
              <a:rPr lang="ru-RU" dirty="0"/>
              <a:t>    Есть ли в совокупности другая </a:t>
            </a:r>
            <a:r>
              <a:rPr lang="ru-RU" dirty="0" smtClean="0"/>
              <a:t>изменчивость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Кривая стремится вправо.</a:t>
            </a:r>
            <a:endParaRPr lang="en-US" dirty="0"/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3366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7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3294">
            <a:off x="4381500" y="2132076"/>
            <a:ext cx="3267075" cy="3267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504">
            <a:off x="6069808" y="716582"/>
            <a:ext cx="2830989" cy="2830989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802193"/>
            <a:ext cx="10515600" cy="33747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dirty="0" smtClean="0"/>
              <a:t>Спасибо за внимание</a:t>
            </a:r>
            <a:endParaRPr lang="en-US" sz="6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5278">
            <a:off x="-390524" y="3256755"/>
            <a:ext cx="3429000" cy="3429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5" y="3362324"/>
            <a:ext cx="2688431" cy="26884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7796">
            <a:off x="384414" y="-269193"/>
            <a:ext cx="2686050" cy="26860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2695">
            <a:off x="8615120" y="-745516"/>
            <a:ext cx="2994688" cy="29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8199" y="1690688"/>
            <a:ext cx="10389577" cy="37957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статистику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6"/>
          </a:xfrm>
        </p:spPr>
        <p:txBody>
          <a:bodyPr>
            <a:normAutofit/>
          </a:bodyPr>
          <a:lstStyle/>
          <a:p>
            <a:r>
              <a:rPr lang="ru-RU" dirty="0"/>
              <a:t>Один из основных принципов науки о данных — получение выводов из их анализа. Статистика отлично для этого подходит. Она является разновидностью математики и использует </a:t>
            </a:r>
            <a:r>
              <a:rPr lang="ru-RU" dirty="0" smtClean="0"/>
              <a:t>формулы </a:t>
            </a:r>
            <a:endParaRPr lang="ru-RU" dirty="0" smtClean="0"/>
          </a:p>
          <a:p>
            <a:r>
              <a:rPr lang="ru-RU" dirty="0" smtClean="0"/>
              <a:t>Машинное </a:t>
            </a:r>
            <a:r>
              <a:rPr lang="ru-RU" dirty="0"/>
              <a:t>обучение зародилось из статистики. Основой используемых в нём алгоритмов и моделей является так называемое статистическое обучение. Знание основ статистики крайне полезно вне зависимости от того, изучаете вы глубоко алгоритмы МО или просто хотите быть в курсе новейших исследований в этой сфере.</a:t>
            </a:r>
            <a:endParaRPr lang="en-US" dirty="0"/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1" y="5054615"/>
            <a:ext cx="3206017" cy="18033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841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4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8199" y="1200149"/>
            <a:ext cx="10389577" cy="44672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920"/>
          </a:xfrm>
        </p:spPr>
        <p:txBody>
          <a:bodyPr/>
          <a:lstStyle/>
          <a:p>
            <a:r>
              <a:rPr lang="ru-RU" dirty="0"/>
              <a:t>Основные понятия статистики: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11046"/>
            <a:ext cx="10515600" cy="5065917"/>
          </a:xfrm>
        </p:spPr>
        <p:txBody>
          <a:bodyPr/>
          <a:lstStyle/>
          <a:p>
            <a:pPr lvl="0"/>
            <a:r>
              <a:rPr lang="ru-RU" dirty="0"/>
              <a:t>генеральная совокупность</a:t>
            </a:r>
            <a:endParaRPr lang="en-US" dirty="0"/>
          </a:p>
          <a:p>
            <a:r>
              <a:rPr lang="ru-RU" dirty="0"/>
              <a:t>в</a:t>
            </a:r>
            <a:r>
              <a:rPr lang="ru-RU" dirty="0" smtClean="0"/>
              <a:t>ыборка</a:t>
            </a:r>
          </a:p>
          <a:p>
            <a:r>
              <a:rPr lang="ru-RU" dirty="0" err="1"/>
              <a:t>матожидание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dirty="0"/>
              <a:t>квантиль </a:t>
            </a:r>
            <a:endParaRPr lang="ru-RU" dirty="0" smtClean="0"/>
          </a:p>
          <a:p>
            <a:r>
              <a:rPr lang="ru-RU" dirty="0"/>
              <a:t>медиана </a:t>
            </a:r>
            <a:endParaRPr lang="ru-RU" dirty="0" smtClean="0"/>
          </a:p>
          <a:p>
            <a:r>
              <a:rPr lang="ru-RU" dirty="0"/>
              <a:t>мода </a:t>
            </a:r>
            <a:endParaRPr lang="ru-RU" dirty="0" smtClean="0"/>
          </a:p>
          <a:p>
            <a:r>
              <a:rPr lang="ru-RU" dirty="0"/>
              <a:t>среднее арифметическое значение </a:t>
            </a:r>
            <a:endParaRPr lang="ru-RU" dirty="0" smtClean="0"/>
          </a:p>
          <a:p>
            <a:r>
              <a:rPr lang="ru-RU" dirty="0"/>
              <a:t>дисперсия </a:t>
            </a:r>
            <a:endParaRPr lang="ru-RU" dirty="0" smtClean="0"/>
          </a:p>
          <a:p>
            <a:r>
              <a:rPr lang="ru-RU" dirty="0"/>
              <a:t>интерквантильный размах </a:t>
            </a:r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841" y="5054615"/>
            <a:ext cx="3101609" cy="18033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3366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2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8200" y="1153755"/>
            <a:ext cx="10410825" cy="431359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603"/>
          </a:xfrm>
        </p:spPr>
        <p:txBody>
          <a:bodyPr>
            <a:normAutofit fontScale="90000"/>
          </a:bodyPr>
          <a:lstStyle/>
          <a:p>
            <a:pPr lvl="0"/>
            <a:r>
              <a:rPr lang="ru-RU" dirty="0" smtClean="0"/>
              <a:t>Генеральная совокупность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77579"/>
            <a:ext cx="10515600" cy="5223234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Генеральная </a:t>
            </a:r>
            <a:r>
              <a:rPr lang="ru-RU" dirty="0"/>
              <a:t>совокупность — это совокупность всех объектов или наблюдений, относительно которых исследователь намерен делать выводы при решении конкретной задачи. В ее состав включаются все объекты, которые подлежат изучению</a:t>
            </a:r>
            <a:r>
              <a:rPr lang="ru-RU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Объем генеральной совокупности может быть очень велик, и на практике рассмотреть все ее элементы не представляется возможным. Поэтому обычно из генеральной совокупности </a:t>
            </a:r>
            <a:r>
              <a:rPr lang="ru-RU" dirty="0" smtClean="0"/>
              <a:t>извлекаются </a:t>
            </a:r>
            <a:r>
              <a:rPr lang="ru-RU" dirty="0" smtClean="0"/>
              <a:t>выборки</a:t>
            </a:r>
            <a:r>
              <a:rPr lang="en-US" dirty="0" smtClean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основе</a:t>
            </a:r>
            <a:r>
              <a:rPr lang="en-US" dirty="0"/>
              <a:t> </a:t>
            </a:r>
            <a:r>
              <a:rPr lang="en-US" dirty="0" err="1"/>
              <a:t>анализа</a:t>
            </a:r>
            <a:r>
              <a:rPr lang="en-US" dirty="0"/>
              <a:t> </a:t>
            </a:r>
            <a:r>
              <a:rPr lang="en-US" dirty="0" err="1"/>
              <a:t>которых</a:t>
            </a:r>
            <a:r>
              <a:rPr lang="en-US" dirty="0"/>
              <a:t> </a:t>
            </a:r>
            <a:r>
              <a:rPr lang="en-US" dirty="0" err="1"/>
              <a:t>аналитик</a:t>
            </a:r>
            <a:r>
              <a:rPr lang="en-US" dirty="0"/>
              <a:t> </a:t>
            </a:r>
            <a:r>
              <a:rPr lang="en-US" dirty="0" err="1"/>
              <a:t>пытается</a:t>
            </a:r>
            <a:r>
              <a:rPr lang="en-US" dirty="0"/>
              <a:t> </a:t>
            </a:r>
            <a:r>
              <a:rPr lang="en-US" dirty="0" err="1"/>
              <a:t>сделать</a:t>
            </a:r>
            <a:r>
              <a:rPr lang="en-US" dirty="0"/>
              <a:t> </a:t>
            </a:r>
            <a:r>
              <a:rPr lang="en-US" dirty="0" err="1"/>
              <a:t>вывод</a:t>
            </a:r>
            <a:r>
              <a:rPr lang="en-US" dirty="0"/>
              <a:t> о </a:t>
            </a:r>
            <a:r>
              <a:rPr lang="en-US" dirty="0" err="1"/>
              <a:t>свойствах</a:t>
            </a:r>
            <a:r>
              <a:rPr lang="en-US" dirty="0"/>
              <a:t> </a:t>
            </a:r>
            <a:r>
              <a:rPr lang="en-US" dirty="0" err="1"/>
              <a:t>всей</a:t>
            </a:r>
            <a:r>
              <a:rPr lang="en-US" dirty="0"/>
              <a:t> </a:t>
            </a:r>
            <a:r>
              <a:rPr lang="en-US" dirty="0" err="1"/>
              <a:t>совокупности</a:t>
            </a:r>
            <a:r>
              <a:rPr lang="en-US" dirty="0"/>
              <a:t>, </a:t>
            </a:r>
            <a:r>
              <a:rPr lang="en-US" dirty="0" err="1"/>
              <a:t>скрытых</a:t>
            </a:r>
            <a:r>
              <a:rPr lang="en-US" dirty="0"/>
              <a:t> в </a:t>
            </a:r>
            <a:r>
              <a:rPr lang="en-US" dirty="0" err="1"/>
              <a:t>ней</a:t>
            </a:r>
            <a:r>
              <a:rPr lang="en-US" dirty="0"/>
              <a:t> </a:t>
            </a:r>
            <a:r>
              <a:rPr lang="en-US" dirty="0" err="1"/>
              <a:t>закономерностях</a:t>
            </a:r>
            <a:r>
              <a:rPr lang="en-US" dirty="0"/>
              <a:t>, </a:t>
            </a:r>
            <a:r>
              <a:rPr lang="en-US" dirty="0" err="1"/>
              <a:t>действующих</a:t>
            </a:r>
            <a:r>
              <a:rPr lang="en-US" dirty="0"/>
              <a:t> </a:t>
            </a:r>
            <a:r>
              <a:rPr lang="en-US" dirty="0" err="1"/>
              <a:t>правилах</a:t>
            </a:r>
            <a:r>
              <a:rPr lang="en-US" dirty="0"/>
              <a:t> и </a:t>
            </a:r>
            <a:r>
              <a:rPr lang="en-US" dirty="0" err="1"/>
              <a:t>т.д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1" y="5054615"/>
            <a:ext cx="3206017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52474" y="1081548"/>
            <a:ext cx="10487025" cy="50144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6423"/>
          </a:xfrm>
        </p:spPr>
        <p:txBody>
          <a:bodyPr/>
          <a:lstStyle/>
          <a:p>
            <a:r>
              <a:rPr lang="ru-RU" dirty="0" smtClean="0"/>
              <a:t>Выборка 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81548"/>
            <a:ext cx="10515600" cy="5095415"/>
          </a:xfrm>
        </p:spPr>
        <p:txBody>
          <a:bodyPr>
            <a:normAutofit/>
          </a:bodyPr>
          <a:lstStyle/>
          <a:p>
            <a:pPr lvl="0"/>
            <a:r>
              <a:rPr lang="ru-RU" dirty="0" smtClean="0"/>
              <a:t>Выборка </a:t>
            </a:r>
            <a:r>
              <a:rPr lang="ru-RU" dirty="0"/>
              <a:t>— это подмножество </a:t>
            </a:r>
            <a:r>
              <a:rPr lang="ru-RU" dirty="0" smtClean="0"/>
              <a:t>наблюдений генеральной совокупности</a:t>
            </a:r>
            <a:r>
              <a:rPr lang="en-US" dirty="0" smtClean="0"/>
              <a:t>, </a:t>
            </a:r>
            <a:r>
              <a:rPr lang="en-US" dirty="0" err="1"/>
              <a:t>отобранных</a:t>
            </a:r>
            <a:r>
              <a:rPr lang="en-US" dirty="0"/>
              <a:t> с </a:t>
            </a:r>
            <a:r>
              <a:rPr lang="en-US" dirty="0" err="1"/>
              <a:t>целью</a:t>
            </a:r>
            <a:r>
              <a:rPr lang="en-US" dirty="0"/>
              <a:t> </a:t>
            </a:r>
            <a:r>
              <a:rPr lang="en-US" dirty="0" err="1"/>
              <a:t>изучения</a:t>
            </a:r>
            <a:r>
              <a:rPr lang="en-US" dirty="0"/>
              <a:t> и </a:t>
            </a:r>
            <a:r>
              <a:rPr lang="en-US" dirty="0" err="1"/>
              <a:t>анализа</a:t>
            </a:r>
            <a:r>
              <a:rPr lang="en-US" dirty="0"/>
              <a:t> с </a:t>
            </a:r>
            <a:r>
              <a:rPr lang="en-US" dirty="0" err="1"/>
              <a:t>помощью</a:t>
            </a:r>
            <a:r>
              <a:rPr lang="en-US" dirty="0"/>
              <a:t> </a:t>
            </a:r>
            <a:r>
              <a:rPr lang="en-US" dirty="0" err="1"/>
              <a:t>специальной</a:t>
            </a:r>
            <a:r>
              <a:rPr lang="en-US" dirty="0"/>
              <a:t> </a:t>
            </a:r>
            <a:r>
              <a:rPr lang="en-US" dirty="0" err="1"/>
              <a:t>процедуры</a:t>
            </a:r>
            <a:r>
              <a:rPr lang="en-US" dirty="0"/>
              <a:t> (</a:t>
            </a:r>
            <a:r>
              <a:rPr lang="en-US" dirty="0" err="1"/>
              <a:t>которая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называется</a:t>
            </a:r>
            <a:r>
              <a:rPr lang="en-US" dirty="0"/>
              <a:t> </a:t>
            </a:r>
            <a:r>
              <a:rPr lang="en-US" dirty="0" err="1"/>
              <a:t>выборкой</a:t>
            </a:r>
            <a:r>
              <a:rPr lang="en-US" dirty="0"/>
              <a:t>),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впоследствии</a:t>
            </a:r>
            <a:r>
              <a:rPr lang="en-US" dirty="0"/>
              <a:t> </a:t>
            </a:r>
            <a:r>
              <a:rPr lang="en-US" dirty="0" err="1"/>
              <a:t>обобщить</a:t>
            </a:r>
            <a:r>
              <a:rPr lang="en-US" dirty="0"/>
              <a:t> </a:t>
            </a:r>
            <a:r>
              <a:rPr lang="en-US" dirty="0" err="1"/>
              <a:t>полученные</a:t>
            </a:r>
            <a:r>
              <a:rPr lang="en-US" dirty="0"/>
              <a:t> </a:t>
            </a:r>
            <a:r>
              <a:rPr lang="en-US" dirty="0" err="1"/>
              <a:t>знания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всю</a:t>
            </a:r>
            <a:r>
              <a:rPr lang="en-US" dirty="0"/>
              <a:t> </a:t>
            </a:r>
            <a:r>
              <a:rPr lang="en-US" dirty="0" err="1"/>
              <a:t>совокупность</a:t>
            </a:r>
            <a:r>
              <a:rPr lang="en-US" dirty="0"/>
              <a:t>. </a:t>
            </a:r>
            <a:r>
              <a:rPr lang="en-US" dirty="0" err="1"/>
              <a:t>Выборки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обладать</a:t>
            </a:r>
            <a:r>
              <a:rPr lang="en-US" dirty="0"/>
              <a:t> </a:t>
            </a:r>
            <a:r>
              <a:rPr lang="en-US" dirty="0" err="1"/>
              <a:t>свойством</a:t>
            </a:r>
            <a:r>
              <a:rPr lang="en-US" dirty="0"/>
              <a:t> </a:t>
            </a:r>
            <a:r>
              <a:rPr lang="ru-RU" dirty="0" smtClean="0"/>
              <a:t> репрезентативности</a:t>
            </a:r>
            <a:r>
              <a:rPr lang="en-US" dirty="0" smtClean="0"/>
              <a:t>.</a:t>
            </a:r>
            <a:endParaRPr lang="en-US" dirty="0"/>
          </a:p>
          <a:p>
            <a:r>
              <a:rPr lang="ru-RU" dirty="0" smtClean="0"/>
              <a:t>Под репрезентативностью </a:t>
            </a:r>
            <a:r>
              <a:rPr lang="en-US" dirty="0" err="1" smtClean="0"/>
              <a:t>понимается</a:t>
            </a:r>
            <a:r>
              <a:rPr lang="en-US" dirty="0" smtClean="0"/>
              <a:t> </a:t>
            </a:r>
            <a:r>
              <a:rPr lang="en-US" dirty="0" err="1"/>
              <a:t>соответствие</a:t>
            </a:r>
            <a:r>
              <a:rPr lang="en-US" dirty="0"/>
              <a:t> </a:t>
            </a:r>
            <a:r>
              <a:rPr lang="en-US" dirty="0" err="1"/>
              <a:t>структурных</a:t>
            </a:r>
            <a:r>
              <a:rPr lang="en-US" dirty="0"/>
              <a:t> </a:t>
            </a:r>
            <a:r>
              <a:rPr lang="en-US" dirty="0" err="1"/>
              <a:t>характеристик</a:t>
            </a:r>
            <a:r>
              <a:rPr lang="en-US" dirty="0"/>
              <a:t> </a:t>
            </a:r>
            <a:r>
              <a:rPr lang="en-US" dirty="0" smtClean="0"/>
              <a:t> </a:t>
            </a:r>
            <a:r>
              <a:rPr lang="ru-RU" dirty="0" err="1"/>
              <a:t>в</a:t>
            </a:r>
            <a:r>
              <a:rPr lang="en-US" dirty="0" err="1" smtClean="0"/>
              <a:t>ыборки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dirty="0" err="1"/>
              <a:t>характеристикам</a:t>
            </a:r>
            <a:r>
              <a:rPr lang="en-US" dirty="0"/>
              <a:t> </a:t>
            </a:r>
            <a:r>
              <a:rPr lang="ru-RU" dirty="0" smtClean="0"/>
              <a:t> генеральной совокупности</a:t>
            </a:r>
            <a:r>
              <a:rPr lang="en-US" dirty="0" smtClean="0"/>
              <a:t>, </a:t>
            </a:r>
            <a:r>
              <a:rPr lang="en-US" dirty="0" err="1"/>
              <a:t>из</a:t>
            </a:r>
            <a:r>
              <a:rPr lang="en-US" dirty="0"/>
              <a:t> </a:t>
            </a:r>
            <a:r>
              <a:rPr lang="en-US" dirty="0" err="1"/>
              <a:t>которой</a:t>
            </a:r>
            <a:r>
              <a:rPr lang="en-US" dirty="0"/>
              <a:t> </a:t>
            </a:r>
            <a:r>
              <a:rPr lang="en-US" dirty="0" err="1"/>
              <a:t>она</a:t>
            </a:r>
            <a:r>
              <a:rPr lang="en-US" dirty="0"/>
              <a:t> </a:t>
            </a:r>
            <a:r>
              <a:rPr lang="en-US" dirty="0" err="1"/>
              <a:t>извлечена</a:t>
            </a:r>
            <a:r>
              <a:rPr lang="en-US" dirty="0"/>
              <a:t>. </a:t>
            </a:r>
            <a:r>
              <a:rPr lang="en-US" dirty="0" err="1"/>
              <a:t>Репрезентативность</a:t>
            </a:r>
            <a:r>
              <a:rPr lang="en-US" dirty="0"/>
              <a:t> </a:t>
            </a:r>
            <a:r>
              <a:rPr lang="en-US" dirty="0" err="1"/>
              <a:t>определяет</a:t>
            </a:r>
            <a:r>
              <a:rPr lang="en-US" dirty="0"/>
              <a:t>, </a:t>
            </a:r>
            <a:r>
              <a:rPr lang="en-US" dirty="0" err="1"/>
              <a:t>насколько</a:t>
            </a:r>
            <a:r>
              <a:rPr lang="en-US" dirty="0"/>
              <a:t> </a:t>
            </a:r>
            <a:r>
              <a:rPr lang="en-US" dirty="0" err="1"/>
              <a:t>возможно</a:t>
            </a:r>
            <a:r>
              <a:rPr lang="en-US" dirty="0"/>
              <a:t> </a:t>
            </a:r>
            <a:r>
              <a:rPr lang="en-US" dirty="0" err="1"/>
              <a:t>обобщать</a:t>
            </a:r>
            <a:r>
              <a:rPr lang="en-US" dirty="0"/>
              <a:t> </a:t>
            </a:r>
            <a:r>
              <a:rPr lang="en-US" dirty="0" err="1"/>
              <a:t>результаты</a:t>
            </a:r>
            <a:r>
              <a:rPr lang="en-US" dirty="0"/>
              <a:t> </a:t>
            </a:r>
            <a:r>
              <a:rPr lang="en-US" dirty="0" err="1"/>
              <a:t>исследования</a:t>
            </a:r>
            <a:r>
              <a:rPr lang="en-US" dirty="0"/>
              <a:t>, </a:t>
            </a:r>
            <a:r>
              <a:rPr lang="en-US" dirty="0" err="1"/>
              <a:t>полученные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основе</a:t>
            </a:r>
            <a:r>
              <a:rPr lang="en-US" dirty="0"/>
              <a:t> </a:t>
            </a:r>
            <a:r>
              <a:rPr lang="en-US" dirty="0" err="1"/>
              <a:t>выборочных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всю</a:t>
            </a:r>
            <a:r>
              <a:rPr lang="en-US" dirty="0"/>
              <a:t> </a:t>
            </a:r>
            <a:r>
              <a:rPr lang="en-US" dirty="0" err="1"/>
              <a:t>исходную</a:t>
            </a:r>
            <a:r>
              <a:rPr lang="en-US" dirty="0"/>
              <a:t> </a:t>
            </a:r>
            <a:r>
              <a:rPr lang="en-US" dirty="0" err="1"/>
              <a:t>совокупность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841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762000" y="981075"/>
            <a:ext cx="10477500" cy="50006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9778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Матожидание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52052"/>
            <a:ext cx="10515600" cy="5124911"/>
          </a:xfrm>
        </p:spPr>
        <p:txBody>
          <a:bodyPr/>
          <a:lstStyle/>
          <a:p>
            <a:pPr marL="0" indent="0">
              <a:buNone/>
            </a:pPr>
            <a:r>
              <a:rPr lang="ru-RU" dirty="0" err="1" smtClean="0"/>
              <a:t>Матожидание</a:t>
            </a:r>
            <a:r>
              <a:rPr lang="ru-RU" dirty="0" smtClean="0"/>
              <a:t> </a:t>
            </a:r>
            <a:r>
              <a:rPr lang="ru-RU" dirty="0"/>
              <a:t>– это сумма произведений всех возможных </a:t>
            </a:r>
            <a:r>
              <a:rPr lang="ru-RU" dirty="0" smtClean="0"/>
              <a:t>значений </a:t>
            </a:r>
            <a:r>
              <a:rPr lang="ru-RU" dirty="0"/>
              <a:t>случайной величины на вероятность этих значений. 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53929" y="2053774"/>
            <a:ext cx="5943600" cy="36156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01" y="5054615"/>
            <a:ext cx="3206017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0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42950" y="1179871"/>
            <a:ext cx="10610850" cy="49970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4746"/>
          </a:xfrm>
        </p:spPr>
        <p:txBody>
          <a:bodyPr/>
          <a:lstStyle/>
          <a:p>
            <a:r>
              <a:rPr lang="ru-RU" dirty="0"/>
              <a:t>К</a:t>
            </a:r>
            <a:r>
              <a:rPr lang="ru-RU" dirty="0" smtClean="0"/>
              <a:t>вантиль 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79872"/>
            <a:ext cx="10515600" cy="4997091"/>
          </a:xfrm>
        </p:spPr>
        <p:txBody>
          <a:bodyPr/>
          <a:lstStyle/>
          <a:p>
            <a:pPr marL="0" lvl="0" indent="0">
              <a:buNone/>
            </a:pPr>
            <a:r>
              <a:rPr lang="ru-RU" dirty="0" smtClean="0"/>
              <a:t>Квантиль </a:t>
            </a:r>
            <a:r>
              <a:rPr lang="ru-RU" dirty="0"/>
              <a:t>– значение, которое заданная случайная величина не превышает с фиксированной вероятностью</a:t>
            </a:r>
            <a:r>
              <a:rPr lang="ru-RU" dirty="0" smtClean="0"/>
              <a:t>.</a:t>
            </a:r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2248811"/>
            <a:ext cx="5943600" cy="36582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3841" y="5054615"/>
            <a:ext cx="3101609" cy="18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3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8199" y="1189703"/>
            <a:ext cx="10389577" cy="529682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CCCCFF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DEEBF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578"/>
          </a:xfrm>
        </p:spPr>
        <p:txBody>
          <a:bodyPr/>
          <a:lstStyle/>
          <a:p>
            <a:r>
              <a:rPr lang="ru-RU" dirty="0" smtClean="0"/>
              <a:t>Медиана 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89704"/>
            <a:ext cx="10515600" cy="498725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Медиана </a:t>
            </a:r>
            <a:r>
              <a:rPr lang="ru-RU" dirty="0"/>
              <a:t>– это значение делящее распределение </a:t>
            </a:r>
            <a:r>
              <a:rPr lang="ru-RU" dirty="0" smtClean="0"/>
              <a:t>пополам. </a:t>
            </a:r>
            <a:r>
              <a:rPr lang="ru-RU" dirty="0"/>
              <a:t>Э</a:t>
            </a:r>
            <a:r>
              <a:rPr lang="ru-RU" dirty="0" smtClean="0"/>
              <a:t>то </a:t>
            </a:r>
            <a:r>
              <a:rPr lang="ru-RU" dirty="0"/>
              <a:t>такое число, что половина из элементов выборки больше него, а другая половина </a:t>
            </a:r>
            <a:r>
              <a:rPr lang="ru-RU" dirty="0" smtClean="0"/>
              <a:t>меньше(</a:t>
            </a:r>
            <a:r>
              <a:rPr lang="ru-RU" dirty="0"/>
              <a:t>Медиана – </a:t>
            </a:r>
            <a:r>
              <a:rPr lang="ru-RU" dirty="0" smtClean="0"/>
              <a:t>0.5 квантиля).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42" y="3625034"/>
            <a:ext cx="1572083" cy="27948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392" y="3437709"/>
            <a:ext cx="1714958" cy="30488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57" y="3199607"/>
            <a:ext cx="1848890" cy="32869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73" y="2878354"/>
            <a:ext cx="2163540" cy="384629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79" y="1916214"/>
            <a:ext cx="2994066" cy="53227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22299" y="5486400"/>
            <a:ext cx="116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Минимум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914152" y="5486400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Медиана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115113" y="5486400"/>
            <a:ext cx="12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Максимум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 flipV="1">
            <a:off x="2522298" y="5486399"/>
            <a:ext cx="1151713" cy="190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V="1">
            <a:off x="5020487" y="5467349"/>
            <a:ext cx="1151713" cy="190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8195917" y="5448299"/>
            <a:ext cx="1151713" cy="190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2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1500</Words>
  <Application>Microsoft Office PowerPoint</Application>
  <PresentationFormat>Широкоэкранный</PresentationFormat>
  <Paragraphs>117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Тема Office</vt:lpstr>
      <vt:lpstr>Введение в статистику. Типы распределений данных. </vt:lpstr>
      <vt:lpstr>Введение в статистику</vt:lpstr>
      <vt:lpstr>Введение в статистику</vt:lpstr>
      <vt:lpstr>Основные понятия статистики:</vt:lpstr>
      <vt:lpstr>Генеральная совокупность</vt:lpstr>
      <vt:lpstr>Выборка </vt:lpstr>
      <vt:lpstr>Матожидание </vt:lpstr>
      <vt:lpstr>Квантиль </vt:lpstr>
      <vt:lpstr>Медиана </vt:lpstr>
      <vt:lpstr>Мода </vt:lpstr>
      <vt:lpstr>Среднее арифметическое значение</vt:lpstr>
      <vt:lpstr>Дисперсия </vt:lpstr>
      <vt:lpstr>Интерквантильный размах</vt:lpstr>
      <vt:lpstr>Что такое качественные и количественные данные?</vt:lpstr>
      <vt:lpstr>Категориальные переменные</vt:lpstr>
      <vt:lpstr>Шкала измерения</vt:lpstr>
      <vt:lpstr>Основными свойствами шкал измерений являются:</vt:lpstr>
      <vt:lpstr>Методы измерения переменных:</vt:lpstr>
      <vt:lpstr>Номинальная шкала</vt:lpstr>
      <vt:lpstr>Порядковая шкала</vt:lpstr>
      <vt:lpstr>Интервальная шкала</vt:lpstr>
      <vt:lpstr>Шкала отношений</vt:lpstr>
      <vt:lpstr>Типы распределений данных:</vt:lpstr>
      <vt:lpstr>Типы распределений данных:</vt:lpstr>
      <vt:lpstr>Типы распределений данных:</vt:lpstr>
      <vt:lpstr>Типы распределений данных:</vt:lpstr>
      <vt:lpstr>Типы распределений данных:</vt:lpstr>
      <vt:lpstr>Типы распределений данных: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статистику. Типы распределений данных.</dc:title>
  <dc:creator>Lesha</dc:creator>
  <cp:lastModifiedBy>Анна</cp:lastModifiedBy>
  <cp:revision>30</cp:revision>
  <dcterms:created xsi:type="dcterms:W3CDTF">2024-02-24T13:52:56Z</dcterms:created>
  <dcterms:modified xsi:type="dcterms:W3CDTF">2024-02-24T18:24:36Z</dcterms:modified>
</cp:coreProperties>
</file>